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3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3" r:id="rId12"/>
    <p:sldId id="291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5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D25"/>
    <a:srgbClr val="00480E"/>
    <a:srgbClr val="005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183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37F07-C0B2-417F-BDF8-D22A61A93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E17347-14B9-488B-A43D-516678BBC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7B6235-067B-4EB0-92EC-6D00A034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D0364-ECE1-4A78-BC5C-AFB81E91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A113AE-E21B-4CFD-AC62-4A723E2C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14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53D0C-D3C6-404A-B48F-6B93EA1D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35635A-E204-445F-A733-7986007D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7B5ED9-41C6-4AA6-9BA4-82178C1B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F75351-EA72-439E-873A-5FA75917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E4A506-41D2-4809-BCB1-4CD16722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14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35E555-25DE-40AB-9267-4ED5520E7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1C8331-CC67-4B35-B1BE-084B23E9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E4014D-88C7-41B1-B400-0BEDF13E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39934D-D669-4EDE-BD70-82E73268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0520AF-1743-4D07-A571-0BF6DEB9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31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3DAB4-5C63-4C72-A2E5-2FA599D8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9BA725-ABFA-4F72-9D5F-C1FCF1E57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4727FF-8DBD-4D8D-B980-3841DAB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D08447-6B45-41C7-A6DF-2792119D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9B896-059C-4E12-9AD0-F529AA70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62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22990-E702-422A-B0BD-56FD03EA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0CB8A2-7E6F-4A24-AF77-84A9227AE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09AF28-8B8E-4B78-9E14-A3710728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380A74-A997-402A-9116-36D3728B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BABFF8-28D8-468D-BA80-71D04F77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67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6AFFF-9A44-40DA-847C-94CC500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4F0EB-F70F-4C6A-9322-E9F0AA715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68A2A6-EDB9-47C9-B497-45ACE41D4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192214-934F-43F6-984B-B399BF1F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19F6AF-4974-4ED4-AD1D-C1EBF385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3E025A-1BBA-4957-8080-DD3B283E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24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83764-B452-42B5-93C7-7CEF136D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6C45EA-A667-4204-B3C6-7C7B5557C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FB3537-6468-4FA5-8033-6F4C4D72D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5EF051D-29D8-40D6-881E-A4329088D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E1C372-569A-4168-BB9F-E60505F88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2017B35-2180-4BB0-AF1A-EF358E44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DCD52D-436B-426B-BCC7-CFBE47D6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AC075DB-CC3C-4DE5-9771-1D716579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00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275D4-F520-4710-87FD-B6216E8C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0B41DD-2659-46E1-B601-BB734462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D87D87-5180-4433-9CF0-8B373618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E0EBBB-DED5-492C-8758-300BFD20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29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06063D-90B3-4FA8-B189-98D5A161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419BA1-8A8C-4457-8477-D0F1A9E8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2F46D-02AC-46A7-ACDC-BCF9F050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43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5B769-4AA9-4DF3-83D4-352F73DC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671045-C0B4-4334-A7AE-58A296B1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D1AF34-23BA-41D7-A700-01CD9D17E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86C6AB-FC31-4896-8310-91BE2CEF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CE955E-206C-453E-8D52-13BE70A6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9C4EE-A456-48F7-A1A6-0AA74195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2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06291-56FD-4605-912D-EC8AB0A1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439F0ED-D808-45F5-BFBD-8E55C69F2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E1F203-AA85-4761-91CE-04D3BAAC0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6E822B-BCE3-4AB9-B60B-A5DB215B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86C236-5975-4926-AB30-91F8297F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9B73C1-DF5D-4929-9BA0-0A6D6864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18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B8F45C-AC8B-4A2C-8A2E-C499A7A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FBC97E-8270-44F1-A2CE-BFF24C183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5B54EF-B557-4BB5-A61A-D91A3AC67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E220-C6A1-4983-8F75-47BE07FEF65E}" type="datetimeFigureOut">
              <a:rPr lang="pt-BR" smtClean="0"/>
              <a:t>05/09/2020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0F3206-74C3-4480-BF55-3A2A55C08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B5B5F5-B4AB-4BF8-908E-9B3E1C79B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901F4-6E5D-44B0-AC66-A0B2A7711E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80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D50E273-EE60-4779-8AC8-FEA37906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12" y="-121024"/>
            <a:ext cx="483759" cy="6989927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endPos="0" dist="5000" dir="5400000" sy="-100000" algn="bl" rotWithShape="0"/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03" y="5876904"/>
            <a:ext cx="2195698" cy="74886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3"/>
          <a:stretch/>
        </p:blipFill>
        <p:spPr>
          <a:xfrm flipV="1">
            <a:off x="58929" y="158712"/>
            <a:ext cx="4449092" cy="66967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0"/>
          <a:stretch/>
        </p:blipFill>
        <p:spPr>
          <a:xfrm flipH="1">
            <a:off x="5303913" y="1"/>
            <a:ext cx="5904657" cy="906947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511865" y="732997"/>
            <a:ext cx="5148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Universidade de Santa Catarina</a:t>
            </a:r>
          </a:p>
          <a:p>
            <a:pPr algn="ctr"/>
            <a:r>
              <a:rPr lang="pt-BR" dirty="0"/>
              <a:t>30° Seminário de Iniciação Científica</a:t>
            </a:r>
          </a:p>
          <a:p>
            <a:pPr algn="ctr"/>
            <a:r>
              <a:rPr lang="pt-BR" dirty="0"/>
              <a:t>Centro de Ciências Tecnológicas – CCT</a:t>
            </a:r>
          </a:p>
          <a:p>
            <a:pPr algn="ctr"/>
            <a:r>
              <a:rPr lang="pt-BR" dirty="0"/>
              <a:t>Departamento de Ciências da Computação</a:t>
            </a:r>
          </a:p>
          <a:p>
            <a:pPr algn="ctr"/>
            <a:r>
              <a:rPr lang="pt-BR" dirty="0"/>
              <a:t>BDES - Grupo de Banco de Dados e Engenharia de Software</a:t>
            </a:r>
            <a:endParaRPr lang="pt-BR" sz="16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BF6560-B421-4779-B45B-98A282565B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5" y="5784545"/>
            <a:ext cx="3819416" cy="9335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D838501-8BFC-4249-BA53-E7AEF6BB99DF}"/>
              </a:ext>
            </a:extLst>
          </p:cNvPr>
          <p:cNvSpPr txBox="1"/>
          <p:nvPr/>
        </p:nvSpPr>
        <p:spPr>
          <a:xfrm>
            <a:off x="4446979" y="2767059"/>
            <a:ext cx="716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REDES SOCIAIS PROFISSIONAIS: EXTRAÇÃO E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BF71DF-6F29-455F-AEF8-B84433164B4A}"/>
              </a:ext>
            </a:extLst>
          </p:cNvPr>
          <p:cNvSpPr txBox="1"/>
          <p:nvPr/>
        </p:nvSpPr>
        <p:spPr>
          <a:xfrm>
            <a:off x="8027240" y="4036607"/>
            <a:ext cx="4001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Bolsista: Fernanda Maria de Souza – PIVIC.</a:t>
            </a:r>
          </a:p>
          <a:p>
            <a:r>
              <a:rPr lang="pt-BR" dirty="0"/>
              <a:t>Orientador: Rebeca Schroeder Freitas.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4EC205-0AA9-48F1-9FAA-7A03A7671C8A}"/>
              </a:ext>
            </a:extLst>
          </p:cNvPr>
          <p:cNvSpPr txBox="1"/>
          <p:nvPr/>
        </p:nvSpPr>
        <p:spPr>
          <a:xfrm rot="16200000">
            <a:off x="-3292291" y="3159588"/>
            <a:ext cx="698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Área: Ciência da Computação.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200" dirty="0" err="1">
                <a:solidFill>
                  <a:schemeClr val="bg1"/>
                </a:solidFill>
              </a:rPr>
              <a:t>Sub-área</a:t>
            </a:r>
            <a:r>
              <a:rPr lang="pt-BR" sz="2400" dirty="0">
                <a:solidFill>
                  <a:schemeClr val="bg1"/>
                </a:solidFill>
              </a:rPr>
              <a:t>: Data Science</a:t>
            </a:r>
            <a:endParaRPr lang="pt-BR" sz="2200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8F71F3-619B-43B4-BAC8-915E3D12C6FC}"/>
              </a:ext>
            </a:extLst>
          </p:cNvPr>
          <p:cNvSpPr txBox="1"/>
          <p:nvPr/>
        </p:nvSpPr>
        <p:spPr>
          <a:xfrm>
            <a:off x="4662135" y="3451137"/>
            <a:ext cx="705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Palavras-chave: Escola Regional de Banco de Dados, Redes de Colaboração, Métricas de Análise de Dados.</a:t>
            </a:r>
            <a:r>
              <a:rPr lang="pt-BR" dirty="0"/>
              <a:t> </a:t>
            </a:r>
            <a:endParaRPr lang="pt-B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1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2D5F0B-30FE-4241-89D2-657E03BC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94" y="913409"/>
            <a:ext cx="10524812" cy="53884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7A9D04-55E2-4859-AFCD-0BD21ED01E70}"/>
              </a:ext>
            </a:extLst>
          </p:cNvPr>
          <p:cNvCxnSpPr/>
          <p:nvPr/>
        </p:nvCxnSpPr>
        <p:spPr>
          <a:xfrm flipH="1">
            <a:off x="2006600" y="5156200"/>
            <a:ext cx="1574800" cy="90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5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57048" y="148075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C4DD630-78CD-4D4B-BFC3-3677B4DB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788"/>
            <a:ext cx="12192000" cy="3317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F054A9-3552-455E-B878-F26FCC0B7EFB}"/>
              </a:ext>
            </a:extLst>
          </p:cNvPr>
          <p:cNvSpPr txBox="1"/>
          <p:nvPr/>
        </p:nvSpPr>
        <p:spPr>
          <a:xfrm>
            <a:off x="161764" y="4711700"/>
            <a:ext cx="11725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partir dos 221 primeiros autores de artigos da Escola Regional de Banco de Dados (ERBD), 167 foram localizados e tiveram seu currículo coletado em formato XML.</a:t>
            </a:r>
          </a:p>
        </p:txBody>
      </p:sp>
    </p:spTree>
    <p:extLst>
      <p:ext uri="{BB962C8B-B14F-4D97-AF65-F5344CB8AC3E}">
        <p14:creationId xmlns:p14="http://schemas.microsoft.com/office/powerpoint/2010/main" val="583864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459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Arquivos XML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333D453-8274-4F0A-AB4C-6004591705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4" y="1075326"/>
            <a:ext cx="6656400" cy="327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0FB6934-01F5-4063-AE6C-4F7A566BC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299" y="2504052"/>
            <a:ext cx="6654800" cy="3278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1DF39A-319F-4370-8481-4629D937AEE8}"/>
              </a:ext>
            </a:extLst>
          </p:cNvPr>
          <p:cNvSpPr txBox="1"/>
          <p:nvPr/>
        </p:nvSpPr>
        <p:spPr>
          <a:xfrm>
            <a:off x="323528" y="4597400"/>
            <a:ext cx="3724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XML é a sigla, em inglês, de </a:t>
            </a:r>
            <a:r>
              <a:rPr lang="pt-BR" dirty="0" err="1"/>
              <a:t>Extensible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r>
              <a:rPr lang="pt-BR" dirty="0"/>
              <a:t>, ou seja, é uma linguagem de marcação que define um conjunto de regras para codificação de documentos.</a:t>
            </a:r>
          </a:p>
        </p:txBody>
      </p:sp>
    </p:spTree>
    <p:extLst>
      <p:ext uri="{BB962C8B-B14F-4D97-AF65-F5344CB8AC3E}">
        <p14:creationId xmlns:p14="http://schemas.microsoft.com/office/powerpoint/2010/main" val="403452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07848" y="150768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Currículos coletados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F38170-5084-4F34-B44A-7B95E77C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054"/>
            <a:ext cx="12192000" cy="5055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87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07848" y="150768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Geração de Data Frames .</a:t>
            </a:r>
            <a:r>
              <a:rPr lang="pt-BR" sz="3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csv</a:t>
            </a:r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2454F1C-1036-4EFF-B6E5-D18AF3C31C41}"/>
              </a:ext>
            </a:extLst>
          </p:cNvPr>
          <p:cNvSpPr txBox="1"/>
          <p:nvPr/>
        </p:nvSpPr>
        <p:spPr>
          <a:xfrm>
            <a:off x="161764" y="3330534"/>
            <a:ext cx="115763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análise e subdivisão em Data Frames .</a:t>
            </a:r>
            <a:r>
              <a:rPr lang="pt-BR" dirty="0" err="1"/>
              <a:t>csv</a:t>
            </a:r>
            <a:r>
              <a:rPr lang="pt-BR" dirty="0"/>
              <a:t> (tabela de uma base de dados) foi feita com a linguagem de Programação Python 3.7, utilizando para isso diversas bibliotecas da linguagem, como: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NumPy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xlrd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Xlwt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Data Frames foram divididos em atuações dos autores (tanto profissionais como acadêmicas), lista dos autores coletados e informações básicas, possíveis capítulos de livros publicados, sua formação acadêmica, e por fim, periódicos e trabalho em eventos.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BB65B1-5223-47CB-A364-265C5500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3" y="1130236"/>
            <a:ext cx="10736173" cy="1867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945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07848" y="150768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Frame – Atuações Profissionais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E3AFEAC-B7BD-439E-A051-CA8FAEEE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51" y="986550"/>
            <a:ext cx="8433697" cy="4884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86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23528" y="150768"/>
            <a:ext cx="1195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Frame – Informações Autores coletados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22EDD2-E53B-4B49-8276-5A7C18FD4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064"/>
            <a:ext cx="12192000" cy="4952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452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07848" y="150768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Frame – Capítulos de Livro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3F0A03-F320-457F-BE6F-3B54643F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893"/>
            <a:ext cx="12192000" cy="2631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7FAC5C-8C87-41EC-B663-CD75662B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12192000" cy="3460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100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23528" y="150768"/>
            <a:ext cx="1195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Frame – Formação Acadêmica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701FB0-1E38-4A00-A7D5-A34E9AB4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981"/>
            <a:ext cx="12192000" cy="2434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88AA08-460C-4CB2-A2A8-3676D0AD0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3261"/>
            <a:ext cx="12192000" cy="2407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9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241148" y="150768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Frame – Periódicos e Trabalhos em Eventos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EFD8B1-10BD-45F0-A52F-B0A3A02D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203"/>
            <a:ext cx="12192000" cy="2799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8A66EA-7D46-4885-B0A0-B19D673E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0106"/>
            <a:ext cx="12192000" cy="2826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60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9" y="15350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Visão Geral do Projeto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F7D8BD-1ABC-4FB6-9479-B2D8615CF3A7}"/>
              </a:ext>
            </a:extLst>
          </p:cNvPr>
          <p:cNvSpPr txBox="1"/>
          <p:nvPr/>
        </p:nvSpPr>
        <p:spPr>
          <a:xfrm>
            <a:off x="323528" y="960772"/>
            <a:ext cx="1128608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O objetivo do trabalho é identificar e entender as tendências de colaboração de acordo com a atividade de publicações dos primeiros autores de artigos da Escola Regional de Banco de Dados (ERBD) em suas 15 edições, bem como o comportamento dos autores dentro da rede.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Para isso, os currículos dos autores foram extraídos da Plataforma Lattes, passados para Data Frames em formato .</a:t>
            </a:r>
            <a:r>
              <a:rPr lang="pt-BR" sz="2600" dirty="0" err="1"/>
              <a:t>csv</a:t>
            </a:r>
            <a:r>
              <a:rPr lang="pt-BR" sz="2600" dirty="0"/>
              <a:t> e separados 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Atuações Profissionais;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Dados sobre suas formações acadêmicas;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Periódicos publicados;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Trabalhos em eventos;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Capítulos de livro.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Após, foi feita a geração de um grafo de coautoria visando a análise por meio de métricas específicas sobre a rede. </a:t>
            </a:r>
          </a:p>
        </p:txBody>
      </p:sp>
    </p:spTree>
    <p:extLst>
      <p:ext uri="{BB962C8B-B14F-4D97-AF65-F5344CB8AC3E}">
        <p14:creationId xmlns:p14="http://schemas.microsoft.com/office/powerpoint/2010/main" val="349550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323528" y="161836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Deduplicação</a:t>
            </a:r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nomes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284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 a geração dos Data Frames em formato .</a:t>
            </a:r>
            <a:r>
              <a:rPr lang="pt-BR" sz="2400" dirty="0" err="1"/>
              <a:t>csv</a:t>
            </a:r>
            <a:r>
              <a:rPr lang="pt-BR" sz="2400" dirty="0"/>
              <a:t>, após, todas as informações foram passadas para um grande grafo.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Um problema encontrado durante a elaboração do grafo foi a </a:t>
            </a:r>
            <a:r>
              <a:rPr lang="pt-BR" sz="2400" dirty="0" err="1"/>
              <a:t>deduplicação</a:t>
            </a:r>
            <a:r>
              <a:rPr lang="pt-BR" sz="2400" dirty="0"/>
              <a:t> de nomes e/ou citações de autores, devido a diferentes formas de cadastros que foram realizadas envolvendo um mesmo autor.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 resolver o problema, foi usado a biblioteca </a:t>
            </a:r>
            <a:r>
              <a:rPr lang="pt-BR" sz="2400" dirty="0" err="1"/>
              <a:t>pandas_dedupe</a:t>
            </a:r>
            <a:r>
              <a:rPr lang="pt-BR" sz="2400" dirty="0"/>
              <a:t> do Python, que de acordo com um treinamento prévio do usuário, identifica padrões para resolver as duplicações de nomes equivalentes.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AE9093-50B8-4AFF-A0A6-72AF388EC9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1072" y="3961388"/>
            <a:ext cx="6149856" cy="2846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63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Grafo de Coautoria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2842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 a </a:t>
            </a:r>
            <a:r>
              <a:rPr lang="pt-BR" sz="2400" dirty="0" err="1"/>
              <a:t>deduplicação</a:t>
            </a:r>
            <a:r>
              <a:rPr lang="pt-BR" sz="2400" dirty="0"/>
              <a:t> de nomes, o grafo foi refinado e gerado com sucesso com a biblioteca do Python </a:t>
            </a:r>
            <a:r>
              <a:rPr lang="pt-BR" sz="2400" dirty="0" err="1"/>
              <a:t>NetworkX</a:t>
            </a:r>
            <a:r>
              <a:rPr lang="pt-BR" sz="2400" dirty="0"/>
              <a:t>. Foi usado o software </a:t>
            </a:r>
            <a:r>
              <a:rPr lang="pt-BR" sz="2400" dirty="0" err="1"/>
              <a:t>Gephi</a:t>
            </a:r>
            <a:r>
              <a:rPr lang="pt-BR" sz="2400" dirty="0"/>
              <a:t> para visualização e manipulação do grafo.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Os autores foram representados como nós: 2931 envolvidos na rede de colaboração.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Publicações em comum foram representadas como ligações entre esses autores (arestas): 12157 no total.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Publicações em comum consideradas: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Periódicos (arestas em azul) – 72,02 % das arestas.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/>
              <a:t>Trabalhos em eventos (arestas em rosa) – 27,98% das arestas.</a:t>
            </a:r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0802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804F09-0F67-4A94-873C-75D8CC27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2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22E6200-47C8-4D17-8B90-5758DD2F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Análise da Rede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2842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Através de métricas de Teoria dos Grafos, foi possível aplicar diferentes cálculos sobre a rede, como: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PageRank</a:t>
            </a:r>
            <a:r>
              <a:rPr lang="pt-BR" sz="2400" dirty="0"/>
              <a:t> (identificar os autores mais importantes da comunidade)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Clustering</a:t>
            </a:r>
            <a:r>
              <a:rPr lang="pt-BR" sz="2400" dirty="0"/>
              <a:t> </a:t>
            </a:r>
            <a:r>
              <a:rPr lang="pt-BR" sz="2400" dirty="0" err="1"/>
              <a:t>Coefficient</a:t>
            </a:r>
            <a:r>
              <a:rPr lang="pt-BR" sz="2400" dirty="0"/>
              <a:t> (cálculo da tendência com que os nós de um grafo tendem a agrupar-se)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Betweenness</a:t>
            </a:r>
            <a:r>
              <a:rPr lang="pt-BR" sz="2400" dirty="0"/>
              <a:t> </a:t>
            </a:r>
            <a:r>
              <a:rPr lang="pt-BR" sz="2400" dirty="0" err="1"/>
              <a:t>Centrality</a:t>
            </a:r>
            <a:r>
              <a:rPr lang="pt-BR" sz="2400" dirty="0"/>
              <a:t> (detectar os autores que mais tem controle sobre a rede)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Comprimento Médio de Caminho (número de publicações para chegar de um autor à outro).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A existência de grupos que colaboram mais densamente.</a:t>
            </a:r>
          </a:p>
          <a:p>
            <a:pPr lvl="1"/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828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Análise da Rede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2842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grau médio da rede obtido foi de 8,295, ou seja, representa a quantidade média de 8,295 publicações de um autor com outros.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 o cálculo do </a:t>
            </a:r>
            <a:r>
              <a:rPr lang="pt-BR" sz="2400" dirty="0" err="1"/>
              <a:t>Clustering</a:t>
            </a:r>
            <a:r>
              <a:rPr lang="pt-BR" sz="2400" dirty="0"/>
              <a:t> </a:t>
            </a:r>
            <a:r>
              <a:rPr lang="pt-BR" sz="2400" dirty="0" err="1"/>
              <a:t>Coefficient</a:t>
            </a:r>
            <a:r>
              <a:rPr lang="pt-BR" sz="2400" dirty="0"/>
              <a:t>, foi identificado que os autores com maior tendência a colaborarem com outros autores da rede foram:</a:t>
            </a:r>
          </a:p>
          <a:p>
            <a:pPr lvl="1"/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BED4012-78A9-403D-BF3F-BE54397F7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40991"/>
              </p:ext>
            </p:extLst>
          </p:nvPr>
        </p:nvGraphicFramePr>
        <p:xfrm>
          <a:off x="2927350" y="3164147"/>
          <a:ext cx="6337300" cy="307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9761">
                  <a:extLst>
                    <a:ext uri="{9D8B030D-6E8A-4147-A177-3AD203B41FA5}">
                      <a16:colId xmlns:a16="http://schemas.microsoft.com/office/drawing/2014/main" val="1240967598"/>
                    </a:ext>
                  </a:extLst>
                </a:gridCol>
                <a:gridCol w="1998299">
                  <a:extLst>
                    <a:ext uri="{9D8B030D-6E8A-4147-A177-3AD203B41FA5}">
                      <a16:colId xmlns:a16="http://schemas.microsoft.com/office/drawing/2014/main" val="3248790712"/>
                    </a:ext>
                  </a:extLst>
                </a:gridCol>
                <a:gridCol w="2739240">
                  <a:extLst>
                    <a:ext uri="{9D8B030D-6E8A-4147-A177-3AD203B41FA5}">
                      <a16:colId xmlns:a16="http://schemas.microsoft.com/office/drawing/2014/main" val="1132560473"/>
                    </a:ext>
                  </a:extLst>
                </a:gridCol>
              </a:tblGrid>
              <a:tr h="43883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u="none" strike="noStrike">
                          <a:effectLst/>
                        </a:rPr>
                        <a:t>Índice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u="none" strike="noStrike">
                          <a:effectLst/>
                        </a:rPr>
                        <a:t>Citação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u="none" strike="noStrike">
                          <a:effectLst/>
                        </a:rPr>
                        <a:t>Autor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5513527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 dirty="0" err="1">
                          <a:effectLst/>
                        </a:rPr>
                        <a:t>schneider</a:t>
                      </a:r>
                      <a:r>
                        <a:rPr lang="pt-BR" sz="1100" u="none" strike="noStrike" dirty="0">
                          <a:effectLst/>
                        </a:rPr>
                        <a:t> v.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Vania Schneider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782255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palazzo j. m. 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José Palazzo Moreira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303016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kozievitch n. p.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Nádia Kozievitch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6950513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mattos m.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Mauro Marcelo Mattos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973668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fileto renato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Renato Fileto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4306550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>
                          <a:effectLst/>
                        </a:rPr>
                        <a:t>brito a.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u="none" strike="noStrike" dirty="0">
                          <a:effectLst/>
                        </a:rPr>
                        <a:t>André Brito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196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36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Análise da Rede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284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 o cálculo do </a:t>
            </a:r>
            <a:r>
              <a:rPr lang="pt-BR" sz="2400" dirty="0" err="1"/>
              <a:t>PageRank</a:t>
            </a:r>
            <a:r>
              <a:rPr lang="pt-BR" sz="2400" dirty="0"/>
              <a:t>, foi identificado que os autores mais importantes da comunidade são:</a:t>
            </a:r>
          </a:p>
          <a:p>
            <a:pPr lvl="1"/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CDE1432-87A1-41C8-89BC-92F337374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62660"/>
              </p:ext>
            </p:extLst>
          </p:nvPr>
        </p:nvGraphicFramePr>
        <p:xfrm>
          <a:off x="1878935" y="1773593"/>
          <a:ext cx="8173457" cy="46354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615">
                  <a:extLst>
                    <a:ext uri="{9D8B030D-6E8A-4147-A177-3AD203B41FA5}">
                      <a16:colId xmlns:a16="http://schemas.microsoft.com/office/drawing/2014/main" val="1345694493"/>
                    </a:ext>
                  </a:extLst>
                </a:gridCol>
                <a:gridCol w="3706880">
                  <a:extLst>
                    <a:ext uri="{9D8B030D-6E8A-4147-A177-3AD203B41FA5}">
                      <a16:colId xmlns:a16="http://schemas.microsoft.com/office/drawing/2014/main" val="3338626857"/>
                    </a:ext>
                  </a:extLst>
                </a:gridCol>
                <a:gridCol w="2957962">
                  <a:extLst>
                    <a:ext uri="{9D8B030D-6E8A-4147-A177-3AD203B41FA5}">
                      <a16:colId xmlns:a16="http://schemas.microsoft.com/office/drawing/2014/main" val="368001822"/>
                    </a:ext>
                  </a:extLst>
                </a:gridCol>
              </a:tblGrid>
              <a:tr h="4214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Índice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Citação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Autor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1712393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schneider v.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Vania Elisabete Schneider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750151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palazzo j. m. 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José Palazzo Moreira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7058451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simonetto eugenio de oliveira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Eugênio Simonetto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5562340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kozievitch n. p.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Nádia Kozievitch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022659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fileto renato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Renato Fileto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5484447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camargo robinson figueiredo 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Robinson Figueiredo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9521970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 err="1">
                          <a:effectLst/>
                        </a:rPr>
                        <a:t>mello</a:t>
                      </a:r>
                      <a:r>
                        <a:rPr lang="pt-BR" sz="1100" u="none" strike="noStrike" dirty="0">
                          <a:effectLst/>
                        </a:rPr>
                        <a:t> r. s.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Ronaldo dos Santos Mello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3843943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galante r. m.g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Renata Galante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297813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santos cristina paludo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Cristina Paludo Santos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894817"/>
                  </a:ext>
                </a:extLst>
              </a:tr>
              <a:tr h="4214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frozza a. a.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 err="1">
                          <a:effectLst/>
                        </a:rPr>
                        <a:t>Angelo</a:t>
                      </a:r>
                      <a:r>
                        <a:rPr lang="pt-BR" sz="1100" u="none" strike="noStrike" dirty="0">
                          <a:effectLst/>
                        </a:rPr>
                        <a:t> Augusto </a:t>
                      </a:r>
                      <a:r>
                        <a:rPr lang="pt-BR" sz="1100" u="none" strike="noStrike" dirty="0" err="1">
                          <a:effectLst/>
                        </a:rPr>
                        <a:t>Frozza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88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93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Análise da Rede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576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O comprimento médio de caminho da rede foi de 3,74 nós para se deslocar no grafo.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E por fim, com o cálculo da modularidade, também foi possível identificar pequenas comunidades, formadas de grupos que colaboram mais densamente. Essas comunidades foram identificadas por diferentes cores no grafo.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1"/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6356A9-1D43-43CA-9E90-FBD1DCDC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95" y="2490088"/>
            <a:ext cx="4643609" cy="4189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50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425128" y="168892"/>
            <a:ext cx="128779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Trabalhos Futuros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1E9D39-87EC-48F1-ADC4-50D906196CEB}"/>
              </a:ext>
            </a:extLst>
          </p:cNvPr>
          <p:cNvSpPr txBox="1"/>
          <p:nvPr/>
        </p:nvSpPr>
        <p:spPr>
          <a:xfrm>
            <a:off x="323528" y="914400"/>
            <a:ext cx="115763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Pretende-se identificar a evolução dos autores dessa comunidade a partir de suas formações e afiliações, aumentando a rede analisada. </a:t>
            </a:r>
          </a:p>
          <a:p>
            <a:pPr lvl="1"/>
            <a:endParaRPr lang="pt-B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lvl="2"/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83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16" y="6381328"/>
            <a:ext cx="1672379" cy="29176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855746" y="1429223"/>
            <a:ext cx="4945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24D2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Agradecimentos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103847" y="2685149"/>
            <a:ext cx="7631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EXTRAÇÃO DE REDES DE COLABORAÇÃO DA PLATAFORMA LATTES: O CASO DOS PRIMEIROS AUTORES DE ARTIGOS DA ESCOLA REGIONAL DE BANCO DE DADOS  </a:t>
            </a:r>
            <a:endParaRPr lang="pt-BR" sz="2000" b="1" dirty="0">
              <a:solidFill>
                <a:srgbClr val="FF0000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3"/>
          <a:stretch/>
        </p:blipFill>
        <p:spPr>
          <a:xfrm flipV="1">
            <a:off x="-391758" y="184908"/>
            <a:ext cx="4449092" cy="66967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22D04C-FE4F-4424-AE7C-CEC31F54E8EC}"/>
              </a:ext>
            </a:extLst>
          </p:cNvPr>
          <p:cNvSpPr txBox="1"/>
          <p:nvPr/>
        </p:nvSpPr>
        <p:spPr>
          <a:xfrm>
            <a:off x="6096000" y="3830273"/>
            <a:ext cx="595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Contatos: fernandamsouza833@gmail.com</a:t>
            </a:r>
          </a:p>
          <a:p>
            <a:r>
              <a:rPr lang="pt-BR" dirty="0"/>
              <a:t>	 rebeca.schroeder@udesc.br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0" name="Imagem 9" descr="Resultado de imagem para logo governo sc fundo transparente">
            <a:extLst>
              <a:ext uri="{FF2B5EF4-FFF2-40B4-BE49-F238E27FC236}">
                <a16:creationId xmlns:a16="http://schemas.microsoft.com/office/drawing/2014/main" id="{29754B0F-A25D-4708-9162-DFCD02DF9B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87" y="5788050"/>
            <a:ext cx="1869440" cy="74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4845CB-BDAE-43D1-ACF2-C89CEDDC01A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8" y="61885"/>
            <a:ext cx="3819416" cy="93358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3AACD6-7C35-444D-A591-85B1F44C9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37" y="206891"/>
            <a:ext cx="2195698" cy="7488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F6C695-4DCC-46FE-B8E9-DCC12677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038" y="4779985"/>
            <a:ext cx="1844240" cy="20161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E396ED-D0B6-4D3F-BFE3-235F0396D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517" y="5613475"/>
            <a:ext cx="2987969" cy="10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7" y="153503"/>
            <a:ext cx="1004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uma rede de colaboração?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3F7AE0-A547-4F0A-B14D-14B2753D143E}"/>
              </a:ext>
            </a:extLst>
          </p:cNvPr>
          <p:cNvSpPr txBox="1"/>
          <p:nvPr/>
        </p:nvSpPr>
        <p:spPr>
          <a:xfrm>
            <a:off x="323528" y="939534"/>
            <a:ext cx="114366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As redes de colaboração científica, também chamadas de rede de coautoria, são formadas quando dois ou mais pesquisadores cooperam através da troca de conhecimentos e experiências e esta troca resulta em uma publicação.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Assim, a rede de coautoria de uma comunidade pode revelar fatos interessantes a seu respeito, como, por exemplo:</a:t>
            </a:r>
          </a:p>
          <a:p>
            <a:endParaRPr lang="pt-BR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Os autores mais importantes da comunidade analisada;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A tendência de determinados autores colaborarem entre si futuramente;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Detecção de autores que mais tem controle sobre a rede;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/>
              <a:t>A existência de grupos que colaboram mais densamente.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Com essa análise, o estudo de redes de coautoria pode ser utilizado também para se comparar os padrões de colaboração entre diferentes comunidades científicas.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38931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uma rede de colaboração?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Picture 2" descr="Gerando grafos do seu FACEBOOK - Escola de Redes">
            <a:extLst>
              <a:ext uri="{FF2B5EF4-FFF2-40B4-BE49-F238E27FC236}">
                <a16:creationId xmlns:a16="http://schemas.microsoft.com/office/drawing/2014/main" id="{397CDAC7-A277-4A4F-85A9-15AA143F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78" y="799834"/>
            <a:ext cx="6614244" cy="57791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32D5EB-5530-4B5F-BBDC-2F5697EA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22" y="1042218"/>
            <a:ext cx="7318201" cy="3808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585F7D-69C5-4DF0-83BA-A73F0A17B9CF}"/>
              </a:ext>
            </a:extLst>
          </p:cNvPr>
          <p:cNvSpPr txBox="1"/>
          <p:nvPr/>
        </p:nvSpPr>
        <p:spPr>
          <a:xfrm>
            <a:off x="323528" y="5092700"/>
            <a:ext cx="1151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Plataforma Lattes é um sistema de currículos virtual criado e mantido pelo Conselho Nacional de Desenvolvimento Científico e Tecnológico (CNPq), pelo qual integra as bases de dados curriculares, grupos de pesquisa e instituições em um único sistema de informações, das áreas de Ciência e Tecnologia, atuando no Brasil.</a:t>
            </a:r>
          </a:p>
        </p:txBody>
      </p:sp>
    </p:spTree>
    <p:extLst>
      <p:ext uri="{BB962C8B-B14F-4D97-AF65-F5344CB8AC3E}">
        <p14:creationId xmlns:p14="http://schemas.microsoft.com/office/powerpoint/2010/main" val="103597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975AB0-6D4B-4C7A-87D5-EEE801BB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823408"/>
            <a:ext cx="10172700" cy="52111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596A085-1A84-43AE-BC28-01B1C648D8B7}"/>
              </a:ext>
            </a:extLst>
          </p:cNvPr>
          <p:cNvCxnSpPr/>
          <p:nvPr/>
        </p:nvCxnSpPr>
        <p:spPr>
          <a:xfrm>
            <a:off x="1562100" y="2184400"/>
            <a:ext cx="1168400" cy="317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49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0EDAE4A-0266-49AB-86E9-8ADF14C9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4" y="1003035"/>
            <a:ext cx="6168125" cy="3162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8EA1EC-AB96-42BB-BD22-9E44E073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546" y="2127969"/>
            <a:ext cx="6238354" cy="3162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55CAB83-2362-43B7-9D4B-C9DCE20C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314" y="3252901"/>
            <a:ext cx="6132686" cy="3162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671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A1223E9-2541-4A35-B0C8-1DE87072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260"/>
            <a:ext cx="12192000" cy="4114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82A5614-21A8-4135-B21E-62638CE85894}"/>
              </a:ext>
            </a:extLst>
          </p:cNvPr>
          <p:cNvSpPr/>
          <p:nvPr/>
        </p:nvSpPr>
        <p:spPr>
          <a:xfrm>
            <a:off x="9448800" y="1689100"/>
            <a:ext cx="2667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BC9011F-1C72-46CD-959C-65A35AD9550E}"/>
              </a:ext>
            </a:extLst>
          </p:cNvPr>
          <p:cNvCxnSpPr>
            <a:endCxn id="4" idx="0"/>
          </p:cNvCxnSpPr>
          <p:nvPr/>
        </p:nvCxnSpPr>
        <p:spPr>
          <a:xfrm flipH="1">
            <a:off x="9582150" y="901700"/>
            <a:ext cx="133350" cy="78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9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558648" y="153503"/>
            <a:ext cx="1041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Lattes</a:t>
            </a:r>
          </a:p>
        </p:txBody>
      </p:sp>
      <p:sp>
        <p:nvSpPr>
          <p:cNvPr id="20" name="Retângulo 19"/>
          <p:cNvSpPr/>
          <p:nvPr/>
        </p:nvSpPr>
        <p:spPr>
          <a:xfrm flipV="1">
            <a:off x="0" y="296650"/>
            <a:ext cx="323528" cy="360039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6415468"/>
            <a:ext cx="1672379" cy="2917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45A432A-4823-4010-A054-B92D7367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3" y="992725"/>
            <a:ext cx="10172700" cy="5229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5231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1207</Words>
  <Application>Microsoft Office PowerPoint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MARCELLA NUNES PEREIRA</dc:creator>
  <cp:lastModifiedBy>Fernanda Souza</cp:lastModifiedBy>
  <cp:revision>31</cp:revision>
  <dcterms:created xsi:type="dcterms:W3CDTF">2020-06-22T19:37:08Z</dcterms:created>
  <dcterms:modified xsi:type="dcterms:W3CDTF">2020-09-06T04:29:16Z</dcterms:modified>
</cp:coreProperties>
</file>